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75" r:id="rId10"/>
    <p:sldId id="263" r:id="rId11"/>
    <p:sldId id="264" r:id="rId12"/>
    <p:sldId id="267" r:id="rId13"/>
    <p:sldId id="268" r:id="rId14"/>
    <p:sldId id="265" r:id="rId15"/>
    <p:sldId id="269" r:id="rId16"/>
    <p:sldId id="266" r:id="rId17"/>
    <p:sldId id="270" r:id="rId18"/>
    <p:sldId id="271" r:id="rId19"/>
    <p:sldId id="272" r:id="rId20"/>
    <p:sldId id="273" r:id="rId21"/>
    <p:sldId id="276" r:id="rId22"/>
    <p:sldId id="277" r:id="rId23"/>
    <p:sldId id="279" r:id="rId24"/>
    <p:sldId id="278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B5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A58B9-90CF-44CB-94C2-B97D68CCB5EF}" type="datetimeFigureOut">
              <a:rPr lang="cs-CZ" smtClean="0"/>
              <a:pPr/>
              <a:t>9.12.2014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D052E-C544-4B59-8FB6-C4C57011F93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01630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Base64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D052E-C544-4B59-8FB6-C4C57011F937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fi.muni.cz</a:t>
            </a:r>
            <a:r>
              <a:rPr lang="cs-CZ" dirty="0" smtClean="0"/>
              <a:t>/~</a:t>
            </a:r>
            <a:r>
              <a:rPr lang="cs-CZ" dirty="0" err="1" smtClean="0"/>
              <a:t>xobsivac</a:t>
            </a:r>
            <a:r>
              <a:rPr lang="cs-CZ" dirty="0" smtClean="0"/>
              <a:t>/PV219/prezentace10/</a:t>
            </a:r>
            <a:r>
              <a:rPr lang="cs-CZ" dirty="0" err="1" smtClean="0"/>
              <a:t>formaty</a:t>
            </a:r>
            <a:r>
              <a:rPr lang="cs-CZ" dirty="0" smtClean="0"/>
              <a:t>_dat.</a:t>
            </a:r>
            <a:r>
              <a:rPr lang="cs-CZ" dirty="0" err="1" smtClean="0"/>
              <a:t>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D052E-C544-4B59-8FB6-C4C57011F937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RSS může obsahovat pouze </a:t>
            </a:r>
            <a:r>
              <a:rPr lang="cs-CZ" dirty="0" err="1" smtClean="0"/>
              <a:t>plain</a:t>
            </a:r>
            <a:r>
              <a:rPr lang="cs-CZ" dirty="0" smtClean="0"/>
              <a:t> text nebo </a:t>
            </a:r>
            <a:r>
              <a:rPr lang="cs-CZ" dirty="0" err="1" smtClean="0"/>
              <a:t>escapovaný</a:t>
            </a:r>
            <a:r>
              <a:rPr lang="cs-CZ" dirty="0" smtClean="0"/>
              <a:t> HTML kód (nicméně nelze zjistit, které je použito » problémy při implementaci)</a:t>
            </a:r>
          </a:p>
          <a:p>
            <a:r>
              <a:rPr lang="cs-CZ" dirty="0" smtClean="0"/>
              <a:t>ATOM může obsahovat vše co RSS + XHTML, XML, </a:t>
            </a:r>
            <a:r>
              <a:rPr lang="cs-CZ" dirty="0" smtClean="0">
                <a:hlinkClick r:id="rId3"/>
              </a:rPr>
              <a:t>base-64</a:t>
            </a:r>
            <a:r>
              <a:rPr lang="cs-CZ" dirty="0" smtClean="0"/>
              <a:t>, odkazy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D052E-C544-4B59-8FB6-C4C57011F937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9.12.2014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9.12.2014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9.12.2014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9.12.2014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9.12.2014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9.12.2014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9.12.2014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9.12.2014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9.12.2014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9.12.2014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9.12.2014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38DB8-F4C7-4522-B45F-65C2C6B2A215}" type="datetimeFigureOut">
              <a:rPr lang="cs-CZ" smtClean="0"/>
              <a:pPr/>
              <a:t>9.12.2014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6B5A"/>
                </a:solidFill>
              </a:rPr>
              <a:t>Systémová integrace</a:t>
            </a:r>
            <a:br>
              <a:rPr lang="cs-CZ" dirty="0" smtClean="0">
                <a:solidFill>
                  <a:srgbClr val="006B5A"/>
                </a:solidFill>
              </a:rPr>
            </a:br>
            <a:r>
              <a:rPr lang="cs-CZ" dirty="0" smtClean="0">
                <a:solidFill>
                  <a:srgbClr val="006B5A"/>
                </a:solidFill>
              </a:rPr>
              <a:t>Datová integrace – XML</a:t>
            </a:r>
            <a:endParaRPr lang="cs-CZ" dirty="0">
              <a:solidFill>
                <a:srgbClr val="006B5A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Ing. Roman </a:t>
            </a:r>
            <a:r>
              <a:rPr lang="cs-CZ" dirty="0" err="1" smtClean="0">
                <a:solidFill>
                  <a:schemeClr val="tx1"/>
                </a:solidFill>
              </a:rPr>
              <a:t>Danel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Ph.D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1900" dirty="0" err="1" smtClean="0">
                <a:hlinkClick r:id="rId2"/>
              </a:rPr>
              <a:t>roman.danel</a:t>
            </a:r>
            <a:r>
              <a:rPr lang="cs-CZ" sz="1900" dirty="0" smtClean="0">
                <a:hlinkClick r:id="rId2"/>
              </a:rPr>
              <a:t>@</a:t>
            </a:r>
            <a:r>
              <a:rPr lang="cs-CZ" sz="1900" dirty="0" err="1" smtClean="0">
                <a:hlinkClick r:id="rId2"/>
              </a:rPr>
              <a:t>vsb.cz</a:t>
            </a:r>
            <a:endParaRPr lang="cs-CZ" sz="1900" dirty="0" smtClean="0"/>
          </a:p>
          <a:p>
            <a:r>
              <a:rPr lang="cs-CZ" sz="1800" dirty="0" smtClean="0">
                <a:solidFill>
                  <a:srgbClr val="006B5A"/>
                </a:solidFill>
              </a:rPr>
              <a:t>Institut ekonomiky a systémů řízení</a:t>
            </a:r>
          </a:p>
          <a:p>
            <a:r>
              <a:rPr lang="cs-CZ" sz="1800" dirty="0" err="1" smtClean="0">
                <a:solidFill>
                  <a:srgbClr val="006B5A"/>
                </a:solidFill>
              </a:rPr>
              <a:t>Hornicko</a:t>
            </a:r>
            <a:r>
              <a:rPr lang="cs-CZ" sz="1800" dirty="0" smtClean="0">
                <a:solidFill>
                  <a:srgbClr val="006B5A"/>
                </a:solidFill>
              </a:rPr>
              <a:t>–geologická fakulta</a:t>
            </a:r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67582" y="2564904"/>
            <a:ext cx="1242402" cy="1428761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sada open-</a:t>
            </a:r>
            <a:r>
              <a:rPr lang="cs-CZ" dirty="0" err="1" smtClean="0"/>
              <a:t>source</a:t>
            </a:r>
            <a:r>
              <a:rPr lang="cs-CZ" dirty="0" smtClean="0"/>
              <a:t> komponent určených pro zpracování velkého množství nestrukturovaných a distribuovaných dat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Dokument – stromová hierarchie – jednotlivé uzly jsou tvořeny elementy, atributy</a:t>
            </a:r>
          </a:p>
          <a:p>
            <a:r>
              <a:rPr lang="cs-CZ" dirty="0" smtClean="0"/>
              <a:t>Element</a:t>
            </a:r>
          </a:p>
          <a:p>
            <a:r>
              <a:rPr lang="cs-CZ" dirty="0" smtClean="0"/>
              <a:t>Atribut</a:t>
            </a:r>
          </a:p>
          <a:p>
            <a:r>
              <a:rPr lang="cs-CZ" dirty="0" err="1" smtClean="0"/>
              <a:t>XLink</a:t>
            </a:r>
            <a:r>
              <a:rPr lang="cs-CZ" dirty="0" smtClean="0"/>
              <a:t> – </a:t>
            </a:r>
            <a:r>
              <a:rPr lang="cs-CZ" dirty="0" err="1" smtClean="0"/>
              <a:t>std</a:t>
            </a:r>
            <a:r>
              <a:rPr lang="cs-CZ" dirty="0" smtClean="0"/>
              <a:t> nástroj pro tvorbu odkazů</a:t>
            </a:r>
          </a:p>
          <a:p>
            <a:r>
              <a:rPr lang="cs-CZ" dirty="0" err="1" smtClean="0"/>
              <a:t>Xpointer</a:t>
            </a:r>
            <a:r>
              <a:rPr lang="cs-CZ" dirty="0" smtClean="0"/>
              <a:t> – doplněk </a:t>
            </a:r>
            <a:r>
              <a:rPr lang="cs-CZ" dirty="0" err="1" smtClean="0"/>
              <a:t>XLInku</a:t>
            </a:r>
            <a:endParaRPr lang="cs-CZ" dirty="0" smtClean="0"/>
          </a:p>
          <a:p>
            <a:r>
              <a:rPr lang="cs-CZ" dirty="0" err="1" smtClean="0"/>
              <a:t>Xpath</a:t>
            </a:r>
            <a:r>
              <a:rPr lang="cs-CZ" dirty="0" smtClean="0"/>
              <a:t> – jazyk pro výběr částí XML dokumentu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XML a styly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XML + styl -&gt; výstup (HTML, PDF, PS, …)</a:t>
            </a:r>
          </a:p>
          <a:p>
            <a:r>
              <a:rPr lang="cs-CZ" dirty="0" smtClean="0"/>
              <a:t>&lt;?</a:t>
            </a:r>
            <a:r>
              <a:rPr lang="cs-CZ" dirty="0" err="1" smtClean="0"/>
              <a:t>xml</a:t>
            </a:r>
            <a:r>
              <a:rPr lang="cs-CZ" dirty="0" smtClean="0"/>
              <a:t>-</a:t>
            </a:r>
            <a:r>
              <a:rPr lang="cs-CZ" dirty="0" err="1" smtClean="0"/>
              <a:t>stylesheet</a:t>
            </a:r>
            <a:r>
              <a:rPr lang="cs-CZ" dirty="0" smtClean="0"/>
              <a:t> </a:t>
            </a:r>
            <a:r>
              <a:rPr lang="cs-CZ" dirty="0" err="1" smtClean="0"/>
              <a:t>href</a:t>
            </a:r>
            <a:r>
              <a:rPr lang="cs-CZ" dirty="0" smtClean="0"/>
              <a:t>=„&lt;URL&gt;“ type=„typ“&gt;</a:t>
            </a:r>
          </a:p>
          <a:p>
            <a:r>
              <a:rPr lang="cs-CZ" dirty="0" smtClean="0"/>
              <a:t>CSS – </a:t>
            </a:r>
            <a:r>
              <a:rPr lang="cs-CZ" dirty="0" err="1" smtClean="0"/>
              <a:t>Cascading</a:t>
            </a:r>
            <a:r>
              <a:rPr lang="cs-CZ" dirty="0" smtClean="0"/>
              <a:t> Style </a:t>
            </a:r>
            <a:r>
              <a:rPr lang="cs-CZ" dirty="0" err="1" smtClean="0"/>
              <a:t>Sheets</a:t>
            </a:r>
            <a:r>
              <a:rPr lang="cs-CZ" dirty="0" smtClean="0"/>
              <a:t> – styl definovaný pomocí pravidel</a:t>
            </a:r>
          </a:p>
          <a:p>
            <a:r>
              <a:rPr lang="cs-CZ" dirty="0" smtClean="0"/>
              <a:t>XSL - </a:t>
            </a:r>
            <a:r>
              <a:rPr lang="cs-CZ" dirty="0" err="1" smtClean="0"/>
              <a:t>eXtensible</a:t>
            </a:r>
            <a:r>
              <a:rPr lang="cs-CZ" dirty="0" smtClean="0"/>
              <a:t> </a:t>
            </a:r>
            <a:r>
              <a:rPr lang="cs-CZ" dirty="0" err="1" smtClean="0"/>
              <a:t>Stylesheet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endParaRPr lang="cs-CZ" dirty="0" smtClean="0"/>
          </a:p>
          <a:p>
            <a:pPr lvl="1"/>
            <a:r>
              <a:rPr lang="cs-CZ" dirty="0" smtClean="0"/>
              <a:t>transformace XML dokumentů</a:t>
            </a:r>
          </a:p>
          <a:p>
            <a:pPr lvl="1"/>
            <a:r>
              <a:rPr lang="cs-CZ" dirty="0" smtClean="0"/>
              <a:t>definici vzhledu jejich formátování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SOAP</a:t>
            </a:r>
            <a:r>
              <a:rPr lang="cs-CZ" dirty="0" smtClean="0"/>
              <a:t> – vzdálené volání procedur, založené na HTTP a XML – výměna dat mezi aplikacemi na Internetu</a:t>
            </a:r>
          </a:p>
          <a:p>
            <a:r>
              <a:rPr lang="cs-CZ" b="1" dirty="0" err="1" smtClean="0">
                <a:solidFill>
                  <a:srgbClr val="0070C0"/>
                </a:solidFill>
              </a:rPr>
              <a:t>WebDAV</a:t>
            </a:r>
            <a:r>
              <a:rPr lang="cs-CZ" dirty="0" smtClean="0"/>
              <a:t> – rozšíření protokolu HTTP – umožňuje pracovat se soubory uloženými na webových serverech – parametry předává přes XML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XBEL</a:t>
            </a:r>
            <a:r>
              <a:rPr lang="cs-CZ" dirty="0" smtClean="0"/>
              <a:t> – XML </a:t>
            </a:r>
            <a:r>
              <a:rPr lang="cs-CZ" dirty="0" err="1" smtClean="0"/>
              <a:t>Bookmark</a:t>
            </a:r>
            <a:r>
              <a:rPr lang="cs-CZ" dirty="0" smtClean="0"/>
              <a:t> Exchange </a:t>
            </a:r>
            <a:r>
              <a:rPr lang="cs-CZ" dirty="0" err="1" smtClean="0"/>
              <a:t>Language</a:t>
            </a:r>
            <a:endParaRPr lang="cs-CZ" dirty="0" smtClean="0"/>
          </a:p>
          <a:p>
            <a:r>
              <a:rPr lang="cs-CZ" b="1" dirty="0" err="1" smtClean="0">
                <a:solidFill>
                  <a:srgbClr val="0070C0"/>
                </a:solidFill>
              </a:rPr>
              <a:t>ColdFusion</a:t>
            </a:r>
            <a:r>
              <a:rPr lang="cs-CZ" dirty="0" smtClean="0"/>
              <a:t> – dynamicky generované stránky s využitím XML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SVG</a:t>
            </a:r>
            <a:r>
              <a:rPr lang="cs-CZ" dirty="0" smtClean="0"/>
              <a:t> – </a:t>
            </a:r>
            <a:r>
              <a:rPr lang="cs-CZ" dirty="0" err="1" smtClean="0"/>
              <a:t>Scalable</a:t>
            </a:r>
            <a:r>
              <a:rPr lang="cs-CZ" dirty="0" smtClean="0"/>
              <a:t> </a:t>
            </a:r>
            <a:r>
              <a:rPr lang="cs-CZ" dirty="0" err="1" smtClean="0"/>
              <a:t>Vector</a:t>
            </a:r>
            <a:r>
              <a:rPr lang="cs-CZ" dirty="0" smtClean="0"/>
              <a:t> </a:t>
            </a:r>
            <a:r>
              <a:rPr lang="cs-CZ" dirty="0" err="1" smtClean="0"/>
              <a:t>Graphics</a:t>
            </a:r>
            <a:r>
              <a:rPr lang="cs-CZ" dirty="0" smtClean="0"/>
              <a:t> – vektorový formát založený na XML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SMIL</a:t>
            </a:r>
            <a:r>
              <a:rPr lang="cs-CZ" dirty="0" smtClean="0"/>
              <a:t> – </a:t>
            </a:r>
            <a:r>
              <a:rPr lang="cs-CZ" dirty="0" err="1" smtClean="0"/>
              <a:t>Synchronized</a:t>
            </a:r>
            <a:r>
              <a:rPr lang="cs-CZ" dirty="0" smtClean="0"/>
              <a:t> </a:t>
            </a:r>
            <a:r>
              <a:rPr lang="cs-CZ" dirty="0" err="1" smtClean="0"/>
              <a:t>Mutlimedia</a:t>
            </a:r>
            <a:r>
              <a:rPr lang="cs-CZ" dirty="0" smtClean="0"/>
              <a:t> </a:t>
            </a:r>
            <a:r>
              <a:rPr lang="cs-CZ" dirty="0" err="1" smtClean="0"/>
              <a:t>Integration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– pro multimediální prezentace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SWAP</a:t>
            </a:r>
            <a:r>
              <a:rPr lang="cs-CZ" dirty="0" smtClean="0"/>
              <a:t> – </a:t>
            </a:r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Workflow</a:t>
            </a:r>
            <a:r>
              <a:rPr lang="cs-CZ" dirty="0" smtClean="0"/>
              <a:t> Access </a:t>
            </a:r>
            <a:r>
              <a:rPr lang="cs-CZ" dirty="0" err="1" smtClean="0"/>
              <a:t>Protocol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JSON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JSON = </a:t>
            </a:r>
            <a:r>
              <a:rPr lang="cs-CZ" dirty="0" err="1" smtClean="0"/>
              <a:t>JavaScript</a:t>
            </a:r>
            <a:r>
              <a:rPr lang="cs-CZ" dirty="0" smtClean="0"/>
              <a:t> </a:t>
            </a:r>
            <a:r>
              <a:rPr lang="cs-CZ" dirty="0" err="1" smtClean="0"/>
              <a:t>Object</a:t>
            </a:r>
            <a:r>
              <a:rPr lang="cs-CZ" dirty="0" smtClean="0"/>
              <a:t> </a:t>
            </a:r>
            <a:r>
              <a:rPr lang="cs-CZ" dirty="0" err="1" smtClean="0"/>
              <a:t>Notation</a:t>
            </a:r>
            <a:endParaRPr lang="cs-CZ" dirty="0" smtClean="0"/>
          </a:p>
          <a:p>
            <a:r>
              <a:rPr lang="cs-CZ" dirty="0" smtClean="0"/>
              <a:t>1999</a:t>
            </a:r>
          </a:p>
          <a:p>
            <a:r>
              <a:rPr lang="cs-CZ" dirty="0" smtClean="0"/>
              <a:t>Formát pro výměnu dat</a:t>
            </a:r>
          </a:p>
          <a:p>
            <a:r>
              <a:rPr lang="cs-CZ" dirty="0" smtClean="0"/>
              <a:t>Textový, na jazyce nezávislý</a:t>
            </a:r>
          </a:p>
          <a:p>
            <a:r>
              <a:rPr lang="cs-CZ" dirty="0" smtClean="0"/>
              <a:t>RFC 627</a:t>
            </a:r>
          </a:p>
          <a:p>
            <a:r>
              <a:rPr lang="cs-CZ" dirty="0" smtClean="0"/>
              <a:t>Vhodný pro zápis krátkých strukturovaných dat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JSON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[ </a:t>
            </a:r>
          </a:p>
          <a:p>
            <a:pPr>
              <a:buNone/>
            </a:pPr>
            <a:r>
              <a:rPr lang="cs-CZ" dirty="0" smtClean="0"/>
              <a:t>	{"</a:t>
            </a:r>
            <a:r>
              <a:rPr lang="cs-CZ" dirty="0" err="1" smtClean="0"/>
              <a:t>name</a:t>
            </a:r>
            <a:r>
              <a:rPr lang="cs-CZ" dirty="0" smtClean="0"/>
              <a:t>": "</a:t>
            </a:r>
            <a:r>
              <a:rPr lang="cs-CZ" dirty="0" err="1" smtClean="0"/>
              <a:t>Cerna</a:t>
            </a:r>
            <a:r>
              <a:rPr lang="cs-CZ" dirty="0" smtClean="0"/>
              <a:t> sanitka", "</a:t>
            </a:r>
            <a:r>
              <a:rPr lang="cs-CZ" dirty="0" err="1" smtClean="0"/>
              <a:t>tvname</a:t>
            </a:r>
            <a:r>
              <a:rPr lang="cs-CZ" dirty="0" smtClean="0"/>
              <a:t>": "CT1"}, {"</a:t>
            </a:r>
            <a:r>
              <a:rPr lang="cs-CZ" dirty="0" err="1" smtClean="0"/>
              <a:t>name</a:t>
            </a:r>
            <a:r>
              <a:rPr lang="cs-CZ" dirty="0" smtClean="0"/>
              <a:t>": "Comeback", "</a:t>
            </a:r>
            <a:r>
              <a:rPr lang="cs-CZ" dirty="0" err="1" smtClean="0"/>
              <a:t>tvname</a:t>
            </a:r>
            <a:r>
              <a:rPr lang="cs-CZ" dirty="0" smtClean="0"/>
              <a:t>": "Nova"}, {"</a:t>
            </a:r>
            <a:r>
              <a:rPr lang="cs-CZ" dirty="0" err="1" smtClean="0"/>
              <a:t>name</a:t>
            </a:r>
            <a:r>
              <a:rPr lang="cs-CZ" dirty="0" smtClean="0"/>
              <a:t>": "</a:t>
            </a:r>
            <a:r>
              <a:rPr lang="cs-CZ" dirty="0" err="1" smtClean="0"/>
              <a:t>Pratele</a:t>
            </a:r>
            <a:r>
              <a:rPr lang="cs-CZ" dirty="0" smtClean="0"/>
              <a:t>", "</a:t>
            </a:r>
            <a:r>
              <a:rPr lang="cs-CZ" dirty="0" err="1" smtClean="0"/>
              <a:t>tvname</a:t>
            </a:r>
            <a:r>
              <a:rPr lang="cs-CZ" dirty="0" smtClean="0"/>
              <a:t>": "Prima"} </a:t>
            </a:r>
          </a:p>
          <a:p>
            <a:pPr>
              <a:buNone/>
            </a:pPr>
            <a:r>
              <a:rPr lang="cs-CZ" dirty="0" smtClean="0"/>
              <a:t>]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Zdroj: http://www.</a:t>
            </a:r>
            <a:r>
              <a:rPr lang="cs-CZ" sz="2000" dirty="0" err="1" smtClean="0"/>
              <a:t>zdrojak.cz</a:t>
            </a:r>
            <a:r>
              <a:rPr lang="cs-CZ" sz="2000" dirty="0" smtClean="0"/>
              <a:t>/</a:t>
            </a:r>
            <a:r>
              <a:rPr lang="cs-CZ" sz="2000" dirty="0" err="1" smtClean="0"/>
              <a:t>clanky</a:t>
            </a:r>
            <a:r>
              <a:rPr lang="cs-CZ" sz="2000" dirty="0" smtClean="0"/>
              <a:t>/</a:t>
            </a:r>
            <a:r>
              <a:rPr lang="cs-CZ" sz="2000" dirty="0" err="1" smtClean="0"/>
              <a:t>json</a:t>
            </a:r>
            <a:r>
              <a:rPr lang="cs-CZ" sz="2000" dirty="0" smtClean="0"/>
              <a:t>-</a:t>
            </a:r>
            <a:r>
              <a:rPr lang="cs-CZ" sz="2000" dirty="0" err="1" smtClean="0"/>
              <a:t>jednotny</a:t>
            </a:r>
            <a:r>
              <a:rPr lang="cs-CZ" sz="2000" dirty="0" smtClean="0"/>
              <a:t>-</a:t>
            </a:r>
            <a:r>
              <a:rPr lang="cs-CZ" sz="2000" dirty="0" err="1" smtClean="0"/>
              <a:t>format</a:t>
            </a:r>
            <a:r>
              <a:rPr lang="cs-CZ" sz="2000" dirty="0" smtClean="0"/>
              <a:t>-pro-</a:t>
            </a:r>
            <a:r>
              <a:rPr lang="cs-CZ" sz="2000" dirty="0" err="1" smtClean="0"/>
              <a:t>vymenu</a:t>
            </a:r>
            <a:r>
              <a:rPr lang="cs-CZ" sz="2000" dirty="0" smtClean="0"/>
              <a:t>-dat/</a:t>
            </a:r>
            <a:endParaRPr lang="cs-CZ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JSON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Kolekce párů název/hodnota -&gt; objekt (asociativní pole), záznam, struktura, </a:t>
            </a:r>
            <a:r>
              <a:rPr lang="cs-CZ" dirty="0" err="1" smtClean="0"/>
              <a:t>hash</a:t>
            </a:r>
            <a:r>
              <a:rPr lang="cs-CZ" dirty="0" smtClean="0"/>
              <a:t> tabulka</a:t>
            </a:r>
          </a:p>
          <a:p>
            <a:r>
              <a:rPr lang="cs-CZ" dirty="0" smtClean="0"/>
              <a:t>Tříděný seznam hodnot -&gt; pole, vektor, posloupnost</a:t>
            </a:r>
          </a:p>
          <a:p>
            <a:r>
              <a:rPr lang="cs-CZ" dirty="0" smtClean="0"/>
              <a:t>Funkce </a:t>
            </a:r>
            <a:r>
              <a:rPr lang="cs-CZ" dirty="0" err="1" smtClean="0"/>
              <a:t>eval</a:t>
            </a:r>
            <a:r>
              <a:rPr lang="cs-CZ" dirty="0" smtClean="0"/>
              <a:t>() – lze použít bez </a:t>
            </a:r>
            <a:r>
              <a:rPr lang="cs-CZ" dirty="0" err="1" smtClean="0"/>
              <a:t>parsování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JSON typy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JSONString</a:t>
            </a:r>
            <a:r>
              <a:rPr lang="cs-CZ" dirty="0" smtClean="0"/>
              <a:t> – textový řetězec</a:t>
            </a:r>
          </a:p>
          <a:p>
            <a:r>
              <a:rPr lang="cs-CZ" dirty="0" err="1" smtClean="0"/>
              <a:t>JSONNumber</a:t>
            </a:r>
            <a:r>
              <a:rPr lang="cs-CZ" dirty="0" smtClean="0"/>
              <a:t> – číslo (celočíselné nebo reálné, včetně zápisu s exponentem)</a:t>
            </a:r>
          </a:p>
          <a:p>
            <a:r>
              <a:rPr lang="cs-CZ" dirty="0" err="1" smtClean="0"/>
              <a:t>JSONBoolean</a:t>
            </a:r>
            <a:r>
              <a:rPr lang="cs-CZ" dirty="0" smtClean="0"/>
              <a:t> – logická hodnota</a:t>
            </a:r>
          </a:p>
          <a:p>
            <a:r>
              <a:rPr lang="cs-CZ" dirty="0" err="1" smtClean="0"/>
              <a:t>JSONNull</a:t>
            </a:r>
            <a:r>
              <a:rPr lang="cs-CZ" dirty="0" smtClean="0"/>
              <a:t> – hodnota </a:t>
            </a:r>
            <a:r>
              <a:rPr lang="cs-CZ" dirty="0" err="1" smtClean="0"/>
              <a:t>null</a:t>
            </a:r>
            <a:endParaRPr lang="cs-CZ" dirty="0" smtClean="0"/>
          </a:p>
          <a:p>
            <a:r>
              <a:rPr lang="cs-CZ" dirty="0" err="1" smtClean="0"/>
              <a:t>JSONArray</a:t>
            </a:r>
            <a:r>
              <a:rPr lang="cs-CZ" dirty="0" smtClean="0"/>
              <a:t> – pole</a:t>
            </a:r>
          </a:p>
          <a:p>
            <a:r>
              <a:rPr lang="cs-CZ" dirty="0" err="1" smtClean="0"/>
              <a:t>JSONObject</a:t>
            </a:r>
            <a:r>
              <a:rPr lang="cs-CZ" dirty="0" smtClean="0"/>
              <a:t>- objekt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Užití JSON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Implementace v PHP, Ruby , Python</a:t>
            </a:r>
          </a:p>
          <a:p>
            <a:r>
              <a:rPr lang="cs-CZ" dirty="0" err="1" smtClean="0"/>
              <a:t>Google</a:t>
            </a:r>
            <a:r>
              <a:rPr lang="cs-CZ" dirty="0" smtClean="0"/>
              <a:t> Chrome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, Twitter, Delicious, Google, Yahoo</a:t>
            </a:r>
            <a:r>
              <a:rPr lang="cs-CZ" dirty="0" smtClean="0"/>
              <a:t>!</a:t>
            </a:r>
          </a:p>
          <a:p>
            <a:r>
              <a:rPr lang="cs-CZ" dirty="0" smtClean="0"/>
              <a:t>Oproti XML úspornější (až o 40%)</a:t>
            </a:r>
          </a:p>
          <a:p>
            <a:r>
              <a:rPr lang="cs-CZ" dirty="0" smtClean="0"/>
              <a:t>Ideální s </a:t>
            </a:r>
            <a:r>
              <a:rPr lang="cs-CZ" dirty="0" err="1" smtClean="0"/>
              <a:t>AJAXem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Nedostatky JSON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Neumožňuje definovat znakovou sadu</a:t>
            </a:r>
          </a:p>
          <a:p>
            <a:r>
              <a:rPr lang="cs-CZ" dirty="0" smtClean="0"/>
              <a:t>Není optimální pro binární data</a:t>
            </a:r>
          </a:p>
          <a:p>
            <a:r>
              <a:rPr lang="cs-CZ" dirty="0" smtClean="0"/>
              <a:t>Nezná znak konce řádku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První skriptovací jazyky – sekvence pro ovládání – spjaty se zařízením konkrétního výrobce</a:t>
            </a:r>
          </a:p>
          <a:p>
            <a:r>
              <a:rPr lang="cs-CZ" dirty="0" err="1" smtClean="0"/>
              <a:t>Troff</a:t>
            </a:r>
            <a:r>
              <a:rPr lang="cs-CZ" dirty="0" smtClean="0"/>
              <a:t>, </a:t>
            </a:r>
            <a:r>
              <a:rPr lang="cs-CZ" dirty="0" err="1" smtClean="0"/>
              <a:t>TeX</a:t>
            </a:r>
            <a:endParaRPr lang="cs-CZ" dirty="0" smtClean="0"/>
          </a:p>
          <a:p>
            <a:r>
              <a:rPr lang="cs-CZ" dirty="0" smtClean="0"/>
              <a:t>První značkovací jazyk – GML (IBM)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Formáty pro výměnu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aplikacích pro interní přenos dat a jejich import (XML, JSON)</a:t>
            </a:r>
          </a:p>
          <a:p>
            <a:r>
              <a:rPr lang="cs-CZ" dirty="0" smtClean="0"/>
              <a:t>výměna obsahu (RSS, Atom)</a:t>
            </a:r>
          </a:p>
          <a:p>
            <a:r>
              <a:rPr lang="cs-CZ" dirty="0" smtClean="0"/>
              <a:t>ukládání, archivace dokumentů (XML)</a:t>
            </a:r>
          </a:p>
          <a:p>
            <a:r>
              <a:rPr lang="cs-CZ" dirty="0" smtClean="0"/>
              <a:t>ukládání vektorové grafiky (VML)</a:t>
            </a:r>
          </a:p>
          <a:p>
            <a:r>
              <a:rPr lang="cs-CZ" dirty="0" smtClean="0"/>
              <a:t>výměna informací ve finančnictví (import/export dat, OFX)</a:t>
            </a:r>
          </a:p>
          <a:p>
            <a:r>
              <a:rPr lang="cs-CZ" dirty="0" smtClean="0"/>
              <a:t>výměna informací mezi tiskárnami (</a:t>
            </a:r>
            <a:r>
              <a:rPr lang="cs-CZ" dirty="0" err="1" smtClean="0"/>
              <a:t>PrintML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formáty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LandXML</a:t>
            </a:r>
            <a:r>
              <a:rPr lang="cs-CZ" dirty="0" smtClean="0"/>
              <a:t>, postavený na XML, se v rámci průmyslových odvětví stává standardem pro modelování a popis stavebních a měřických dat</a:t>
            </a:r>
          </a:p>
          <a:p>
            <a:r>
              <a:rPr lang="cs-CZ" dirty="0" smtClean="0"/>
              <a:t>DIF – Data </a:t>
            </a:r>
            <a:r>
              <a:rPr lang="cs-CZ" dirty="0" err="1" smtClean="0"/>
              <a:t>Interchange</a:t>
            </a:r>
            <a:r>
              <a:rPr lang="cs-CZ" dirty="0" smtClean="0"/>
              <a:t> </a:t>
            </a:r>
            <a:r>
              <a:rPr lang="cs-CZ" dirty="0" err="1" smtClean="0"/>
              <a:t>Format</a:t>
            </a:r>
            <a:r>
              <a:rPr lang="cs-CZ" dirty="0" smtClean="0"/>
              <a:t> – textový formát pro výměnu dat mezi </a:t>
            </a:r>
            <a:r>
              <a:rPr lang="cs-CZ" dirty="0" err="1" smtClean="0"/>
              <a:t>spredsheets</a:t>
            </a:r>
            <a:endParaRPr lang="cs-CZ" dirty="0" smtClean="0"/>
          </a:p>
          <a:p>
            <a:r>
              <a:rPr lang="cs-CZ" dirty="0" smtClean="0"/>
              <a:t>DXF (</a:t>
            </a:r>
            <a:r>
              <a:rPr lang="cs-CZ" dirty="0" err="1" smtClean="0"/>
              <a:t>Drawing</a:t>
            </a:r>
            <a:r>
              <a:rPr lang="cs-CZ" dirty="0" smtClean="0"/>
              <a:t> Exchange </a:t>
            </a:r>
            <a:r>
              <a:rPr lang="cs-CZ" dirty="0" err="1" smtClean="0"/>
              <a:t>Format</a:t>
            </a:r>
            <a:r>
              <a:rPr lang="cs-CZ" dirty="0" smtClean="0"/>
              <a:t>) – </a:t>
            </a:r>
            <a:r>
              <a:rPr lang="cs-CZ" dirty="0" err="1" smtClean="0"/>
              <a:t>Autocad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CAD systémy: IGES, STEP, STL, …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Tiskové formáty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HPGL – pro plottery</a:t>
            </a:r>
          </a:p>
          <a:p>
            <a:r>
              <a:rPr lang="cs-CZ" dirty="0" smtClean="0"/>
              <a:t>PDF – 2D, Adobe, jeden z nejrozšířenějších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CSV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Comma</a:t>
            </a:r>
            <a:r>
              <a:rPr lang="cs-CZ" dirty="0" smtClean="0"/>
              <a:t> </a:t>
            </a:r>
            <a:r>
              <a:rPr lang="cs-CZ" dirty="0" err="1" smtClean="0"/>
              <a:t>Separated</a:t>
            </a:r>
            <a:r>
              <a:rPr lang="cs-CZ" dirty="0" smtClean="0"/>
              <a:t> </a:t>
            </a:r>
            <a:r>
              <a:rPr lang="cs-CZ" dirty="0" err="1" smtClean="0"/>
              <a:t>File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iCalendar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Standard pro výměnu kalendářových dat</a:t>
            </a:r>
          </a:p>
          <a:p>
            <a:r>
              <a:rPr lang="cs-CZ" dirty="0" smtClean="0"/>
              <a:t>RFC 5545</a:t>
            </a:r>
          </a:p>
          <a:p>
            <a:r>
              <a:rPr lang="cs-CZ" dirty="0" smtClean="0"/>
              <a:t>Nezávislý na přenášeném protokolu</a:t>
            </a:r>
          </a:p>
          <a:p>
            <a:r>
              <a:rPr lang="cs-CZ" dirty="0" smtClean="0"/>
              <a:t>*.</a:t>
            </a:r>
            <a:r>
              <a:rPr lang="cs-CZ" dirty="0" err="1" smtClean="0"/>
              <a:t>ics</a:t>
            </a:r>
            <a:endParaRPr lang="cs-CZ" dirty="0" smtClean="0"/>
          </a:p>
          <a:p>
            <a:r>
              <a:rPr lang="cs-CZ" dirty="0" smtClean="0"/>
              <a:t>ASCII</a:t>
            </a:r>
          </a:p>
          <a:p>
            <a:r>
              <a:rPr lang="cs-CZ" dirty="0" err="1" smtClean="0"/>
              <a:t>Calendar</a:t>
            </a:r>
            <a:r>
              <a:rPr lang="cs-CZ" dirty="0" smtClean="0"/>
              <a:t> </a:t>
            </a:r>
            <a:r>
              <a:rPr lang="cs-CZ" dirty="0" err="1" smtClean="0"/>
              <a:t>Core</a:t>
            </a:r>
            <a:r>
              <a:rPr lang="cs-CZ" dirty="0" smtClean="0"/>
              <a:t> </a:t>
            </a:r>
            <a:r>
              <a:rPr lang="cs-CZ" dirty="0" err="1" smtClean="0"/>
              <a:t>Object</a:t>
            </a:r>
            <a:endParaRPr lang="cs-CZ" dirty="0" smtClean="0"/>
          </a:p>
          <a:p>
            <a:r>
              <a:rPr lang="cs-CZ" dirty="0" smtClean="0"/>
              <a:t>Událost, Úkol, Deník, …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SGML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1986 – SGML – Standard </a:t>
            </a:r>
            <a:r>
              <a:rPr lang="cs-CZ" dirty="0" err="1" smtClean="0"/>
              <a:t>Generalized</a:t>
            </a:r>
            <a:r>
              <a:rPr lang="cs-CZ" dirty="0" smtClean="0"/>
              <a:t> </a:t>
            </a:r>
            <a:r>
              <a:rPr lang="cs-CZ" dirty="0" err="1" smtClean="0"/>
              <a:t>Markup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endParaRPr lang="cs-CZ" dirty="0" smtClean="0"/>
          </a:p>
          <a:p>
            <a:r>
              <a:rPr lang="cs-CZ" dirty="0" smtClean="0"/>
              <a:t>Obecnost, komplexnost</a:t>
            </a:r>
          </a:p>
          <a:p>
            <a:r>
              <a:rPr lang="cs-CZ" dirty="0" smtClean="0"/>
              <a:t>DTD – definice typu dokumentu</a:t>
            </a:r>
          </a:p>
          <a:p>
            <a:r>
              <a:rPr lang="cs-CZ" dirty="0" smtClean="0"/>
              <a:t>HTML je aplikace SGML</a:t>
            </a:r>
          </a:p>
          <a:p>
            <a:r>
              <a:rPr lang="cs-CZ" dirty="0" smtClean="0"/>
              <a:t>XML – podmnožina SGML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Otevřený formát, není svázán s žádnou platformou</a:t>
            </a:r>
          </a:p>
          <a:p>
            <a:r>
              <a:rPr lang="cs-CZ" dirty="0" smtClean="0"/>
              <a:t>Specifikace zdarma – W3C</a:t>
            </a:r>
          </a:p>
          <a:p>
            <a:r>
              <a:rPr lang="cs-CZ" dirty="0" smtClean="0"/>
              <a:t>Založen na obyčejném textu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XML a znakové 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Znaková sada ISO 10646 – 32 bitová</a:t>
            </a:r>
          </a:p>
          <a:p>
            <a:r>
              <a:rPr lang="cs-CZ" dirty="0" smtClean="0"/>
              <a:t>Musí být uvedeno kódování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znakových sad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ASCII – 7bitová, US</a:t>
            </a:r>
          </a:p>
          <a:p>
            <a:r>
              <a:rPr lang="cs-CZ" dirty="0" smtClean="0"/>
              <a:t>ISO – kompatibilita s ASCII, 8bit</a:t>
            </a:r>
          </a:p>
          <a:p>
            <a:r>
              <a:rPr lang="cs-CZ" dirty="0" smtClean="0"/>
              <a:t>UCS-2 – odpovídá 2 bytovému UNICODE, znaky ASCII mají stejný kód</a:t>
            </a:r>
          </a:p>
          <a:p>
            <a:r>
              <a:rPr lang="cs-CZ" dirty="0" smtClean="0"/>
              <a:t>UCS-4 – </a:t>
            </a:r>
            <a:r>
              <a:rPr lang="cs-CZ" dirty="0" err="1" smtClean="0"/>
              <a:t>4</a:t>
            </a:r>
            <a:r>
              <a:rPr lang="cs-CZ" dirty="0" smtClean="0"/>
              <a:t> bajty</a:t>
            </a:r>
          </a:p>
          <a:p>
            <a:r>
              <a:rPr lang="cs-CZ" dirty="0" smtClean="0"/>
              <a:t>UTF = UCS </a:t>
            </a:r>
            <a:r>
              <a:rPr lang="cs-CZ" dirty="0" err="1" smtClean="0"/>
              <a:t>Transformation</a:t>
            </a:r>
            <a:r>
              <a:rPr lang="cs-CZ" dirty="0" smtClean="0"/>
              <a:t> </a:t>
            </a:r>
            <a:r>
              <a:rPr lang="cs-CZ" dirty="0" err="1" smtClean="0"/>
              <a:t>Format</a:t>
            </a:r>
            <a:r>
              <a:rPr lang="cs-CZ" dirty="0" smtClean="0"/>
              <a:t> – znaky ASCII kóduje jedním bajtem – úspora. Znaky mimo ASCII se kódují 2 až 6 bajty</a:t>
            </a:r>
          </a:p>
          <a:p>
            <a:r>
              <a:rPr lang="cs-CZ" dirty="0" smtClean="0"/>
              <a:t>UTF-16 – totožné s UNICODE,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&lt;?</a:t>
            </a:r>
            <a:r>
              <a:rPr lang="cs-CZ" sz="2800" dirty="0" err="1" smtClean="0"/>
              <a:t>xml</a:t>
            </a:r>
            <a:r>
              <a:rPr lang="cs-CZ" sz="2800" dirty="0" smtClean="0"/>
              <a:t> </a:t>
            </a:r>
            <a:r>
              <a:rPr lang="cs-CZ" sz="2800" dirty="0" err="1" smtClean="0"/>
              <a:t>version</a:t>
            </a:r>
            <a:r>
              <a:rPr lang="cs-CZ" sz="2800" dirty="0" smtClean="0"/>
              <a:t>=„1.0“ </a:t>
            </a:r>
            <a:r>
              <a:rPr lang="cs-CZ" sz="2800" dirty="0" err="1" smtClean="0"/>
              <a:t>encoding</a:t>
            </a:r>
            <a:r>
              <a:rPr lang="cs-CZ" sz="2800" dirty="0" smtClean="0"/>
              <a:t>=„</a:t>
            </a:r>
            <a:r>
              <a:rPr lang="cs-CZ" sz="2800" dirty="0" err="1" smtClean="0"/>
              <a:t>windows</a:t>
            </a:r>
            <a:r>
              <a:rPr lang="cs-CZ" sz="2800" dirty="0" smtClean="0"/>
              <a:t>-1250“ ?&gt;</a:t>
            </a:r>
          </a:p>
          <a:p>
            <a:pPr>
              <a:buNone/>
            </a:pPr>
            <a:r>
              <a:rPr lang="cs-CZ" sz="2800" dirty="0" smtClean="0"/>
              <a:t>&lt;dokument&gt;</a:t>
            </a:r>
          </a:p>
          <a:p>
            <a:pPr>
              <a:buNone/>
            </a:pPr>
            <a:r>
              <a:rPr lang="cs-CZ" sz="2800" dirty="0" smtClean="0"/>
              <a:t>&lt;/dokument&gt;</a:t>
            </a:r>
          </a:p>
          <a:p>
            <a:pPr>
              <a:buNone/>
            </a:pPr>
            <a:r>
              <a:rPr lang="cs-CZ" sz="2800" dirty="0" smtClean="0"/>
              <a:t>&lt;!– komentář --&gt; </a:t>
            </a:r>
          </a:p>
          <a:p>
            <a:pPr>
              <a:buNone/>
            </a:pPr>
            <a:r>
              <a:rPr lang="cs-CZ" sz="2800" dirty="0" smtClean="0"/>
              <a:t>&lt;![CDATA[</a:t>
            </a:r>
          </a:p>
          <a:p>
            <a:pPr>
              <a:buNone/>
            </a:pPr>
            <a:r>
              <a:rPr lang="cs-CZ" sz="2800" dirty="0" smtClean="0"/>
              <a:t> ….</a:t>
            </a:r>
          </a:p>
          <a:p>
            <a:pPr>
              <a:buNone/>
            </a:pPr>
            <a:r>
              <a:rPr lang="cs-CZ" sz="2800" dirty="0" smtClean="0"/>
              <a:t>]]&gt;</a:t>
            </a:r>
            <a:endParaRPr lang="cs-CZ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dirty="0" smtClean="0"/>
              <a:t>&lt;?</a:t>
            </a:r>
            <a:r>
              <a:rPr lang="cs-CZ" sz="2400" dirty="0" err="1" smtClean="0"/>
              <a:t>xml</a:t>
            </a:r>
            <a:r>
              <a:rPr lang="cs-CZ" sz="2400" dirty="0" smtClean="0"/>
              <a:t> </a:t>
            </a:r>
            <a:r>
              <a:rPr lang="cs-CZ" sz="2400" dirty="0" err="1" smtClean="0"/>
              <a:t>version</a:t>
            </a:r>
            <a:r>
              <a:rPr lang="cs-CZ" sz="2400" dirty="0" smtClean="0"/>
              <a:t>="1.0" </a:t>
            </a:r>
            <a:r>
              <a:rPr lang="cs-CZ" sz="2400" dirty="0" err="1" smtClean="0"/>
              <a:t>encoding</a:t>
            </a:r>
            <a:r>
              <a:rPr lang="cs-CZ" sz="2400" dirty="0" smtClean="0"/>
              <a:t>="UTF-8"?&gt; &lt;!-- </a:t>
            </a:r>
            <a:r>
              <a:rPr lang="cs-CZ" sz="2400" dirty="0" err="1" smtClean="0"/>
              <a:t>File</a:t>
            </a:r>
            <a:r>
              <a:rPr lang="cs-CZ" sz="2400" dirty="0" smtClean="0"/>
              <a:t> </a:t>
            </a:r>
            <a:r>
              <a:rPr lang="cs-CZ" sz="2400" dirty="0" err="1" smtClean="0"/>
              <a:t>Name</a:t>
            </a:r>
            <a:r>
              <a:rPr lang="cs-CZ" sz="2400" dirty="0" smtClean="0"/>
              <a:t>: </a:t>
            </a:r>
            <a:r>
              <a:rPr lang="cs-CZ" sz="2400" dirty="0" err="1" smtClean="0"/>
              <a:t>Inventory.xml</a:t>
            </a:r>
            <a:r>
              <a:rPr lang="cs-CZ" sz="2400" dirty="0" smtClean="0"/>
              <a:t> --&gt; </a:t>
            </a:r>
          </a:p>
          <a:p>
            <a:pPr>
              <a:buNone/>
            </a:pPr>
            <a:r>
              <a:rPr lang="cs-CZ" sz="2400" dirty="0" smtClean="0"/>
              <a:t>&lt;INVENTORY&gt; </a:t>
            </a:r>
          </a:p>
          <a:p>
            <a:pPr>
              <a:buNone/>
            </a:pPr>
            <a:r>
              <a:rPr lang="cs-CZ" sz="2400" dirty="0" smtClean="0"/>
              <a:t>	&lt;BOOK&gt; </a:t>
            </a:r>
          </a:p>
          <a:p>
            <a:pPr>
              <a:buNone/>
            </a:pPr>
            <a:r>
              <a:rPr lang="cs-CZ" sz="2400" dirty="0" smtClean="0"/>
              <a:t>		&lt;TITLE&gt;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Adventures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Huckleberry</a:t>
            </a:r>
            <a:r>
              <a:rPr lang="cs-CZ" sz="2400" dirty="0" smtClean="0"/>
              <a:t> </a:t>
            </a:r>
            <a:r>
              <a:rPr lang="cs-CZ" sz="2400" dirty="0" err="1" smtClean="0"/>
              <a:t>Finn</a:t>
            </a:r>
            <a:r>
              <a:rPr lang="cs-CZ" sz="2400" dirty="0" smtClean="0"/>
              <a:t>&lt;/TITLE&gt; </a:t>
            </a:r>
          </a:p>
          <a:p>
            <a:pPr>
              <a:buNone/>
            </a:pPr>
            <a:r>
              <a:rPr lang="cs-CZ" sz="2400" dirty="0" smtClean="0"/>
              <a:t>		&lt;AUTHOR&gt;</a:t>
            </a:r>
            <a:r>
              <a:rPr lang="cs-CZ" sz="2400" dirty="0" err="1" smtClean="0"/>
              <a:t>Mark</a:t>
            </a:r>
            <a:r>
              <a:rPr lang="cs-CZ" sz="2400" dirty="0" smtClean="0"/>
              <a:t> </a:t>
            </a:r>
            <a:r>
              <a:rPr lang="cs-CZ" sz="2400" dirty="0" err="1" smtClean="0"/>
              <a:t>Twain</a:t>
            </a:r>
            <a:r>
              <a:rPr lang="cs-CZ" sz="2400" dirty="0" smtClean="0"/>
              <a:t>&lt;/AUTHOR&gt; 	</a:t>
            </a:r>
          </a:p>
          <a:p>
            <a:pPr>
              <a:buNone/>
            </a:pPr>
            <a:r>
              <a:rPr lang="cs-CZ" sz="2400" dirty="0" smtClean="0"/>
              <a:t>		&lt;BINDING&gt;</a:t>
            </a:r>
            <a:r>
              <a:rPr lang="cs-CZ" sz="2400" dirty="0" err="1" smtClean="0"/>
              <a:t>mass</a:t>
            </a:r>
            <a:r>
              <a:rPr lang="cs-CZ" sz="2400" dirty="0" smtClean="0"/>
              <a:t> market paperback&lt;/BINDING&gt; 	&lt;PAGES&gt;298&lt;/PAGES&gt; 	</a:t>
            </a:r>
          </a:p>
          <a:p>
            <a:pPr>
              <a:buNone/>
            </a:pPr>
            <a:r>
              <a:rPr lang="cs-CZ" sz="2400" dirty="0" smtClean="0"/>
              <a:t>		&lt;PRICE&gt;$5.49&lt;/PRICE&gt; </a:t>
            </a:r>
          </a:p>
          <a:p>
            <a:pPr>
              <a:buNone/>
            </a:pPr>
            <a:r>
              <a:rPr lang="cs-CZ" sz="2400" dirty="0" smtClean="0"/>
              <a:t>	&lt;/BOOK&gt;</a:t>
            </a:r>
          </a:p>
          <a:p>
            <a:pPr>
              <a:buNone/>
            </a:pPr>
            <a:r>
              <a:rPr lang="cs-CZ" sz="2400" dirty="0" smtClean="0"/>
              <a:t>&lt;/INVENTORY&gt;</a:t>
            </a:r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XML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Prolog</a:t>
            </a:r>
          </a:p>
          <a:p>
            <a:r>
              <a:rPr lang="cs-CZ" dirty="0" smtClean="0"/>
              <a:t>Kořenový element – obsahuje vnořené ostatní elementy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652</Words>
  <Application>Microsoft Office PowerPoint</Application>
  <PresentationFormat>Předvádění na obrazovce (4:3)</PresentationFormat>
  <Paragraphs>140</Paragraphs>
  <Slides>24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Systémová integrace Datová integrace – XML</vt:lpstr>
      <vt:lpstr>Historie</vt:lpstr>
      <vt:lpstr>SGML</vt:lpstr>
      <vt:lpstr>XML</vt:lpstr>
      <vt:lpstr>XML a znakové sady</vt:lpstr>
      <vt:lpstr>Historie znakových sad</vt:lpstr>
      <vt:lpstr>Snímek 7</vt:lpstr>
      <vt:lpstr>Ukázka</vt:lpstr>
      <vt:lpstr>Struktura XML</vt:lpstr>
      <vt:lpstr>Snímek 10</vt:lpstr>
      <vt:lpstr>XML a styly</vt:lpstr>
      <vt:lpstr>Aplikace</vt:lpstr>
      <vt:lpstr>Aplikace</vt:lpstr>
      <vt:lpstr>JSON</vt:lpstr>
      <vt:lpstr>Ukázka JSON</vt:lpstr>
      <vt:lpstr>JSON</vt:lpstr>
      <vt:lpstr>JSON typy dat</vt:lpstr>
      <vt:lpstr>Užití JSON</vt:lpstr>
      <vt:lpstr>Nedostatky JSON</vt:lpstr>
      <vt:lpstr>Formáty pro výměnu dat</vt:lpstr>
      <vt:lpstr>Další formáty</vt:lpstr>
      <vt:lpstr>Tiskové formáty</vt:lpstr>
      <vt:lpstr>CSV</vt:lpstr>
      <vt:lpstr>iCalendar</vt:lpstr>
    </vt:vector>
  </TitlesOfParts>
  <Company>VŠB TU Ostrava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Systémová integrace</dc:title>
  <dc:creator>Danel</dc:creator>
  <cp:lastModifiedBy>Roman Danel</cp:lastModifiedBy>
  <cp:revision>75</cp:revision>
  <dcterms:created xsi:type="dcterms:W3CDTF">2009-08-26T07:52:45Z</dcterms:created>
  <dcterms:modified xsi:type="dcterms:W3CDTF">2014-12-09T22:48:10Z</dcterms:modified>
</cp:coreProperties>
</file>